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2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F515E8-9FBA-435F-A2CE-3F755448D6FD}" type="datetimeFigureOut">
              <a:rPr lang="ru-RU" smtClean="0"/>
              <a:t>20.08.2013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D21556-E63C-4643-ADB0-9DB52B2D44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5002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D21556-E63C-4643-ADB0-9DB52B2D44E9}" type="slidenum">
              <a:rPr lang="ru-RU" smtClean="0"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D21556-E63C-4643-ADB0-9DB52B2D44E9}" type="slidenum">
              <a:rPr lang="ru-RU" smtClean="0"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D21556-E63C-4643-ADB0-9DB52B2D44E9}" type="slidenum">
              <a:rPr lang="ru-RU" smtClean="0"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D21556-E63C-4643-ADB0-9DB52B2D44E9}" type="slidenum">
              <a:rPr lang="ru-RU" smtClean="0"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D21556-E63C-4643-ADB0-9DB52B2D44E9}" type="slidenum">
              <a:rPr lang="ru-RU" smtClean="0"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D21556-E63C-4643-ADB0-9DB52B2D44E9}" type="slidenum">
              <a:rPr lang="ru-RU" smtClean="0"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D21556-E63C-4643-ADB0-9DB52B2D44E9}" type="slidenum">
              <a:rPr lang="ru-RU" smtClean="0"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D21556-E63C-4643-ADB0-9DB52B2D44E9}" type="slidenum">
              <a:rPr lang="ru-RU" smtClean="0"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D21556-E63C-4643-ADB0-9DB52B2D44E9}" type="slidenum">
              <a:rPr lang="ru-RU" smtClean="0"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D21556-E63C-4643-ADB0-9DB52B2D44E9}" type="slidenum">
              <a:rPr lang="ru-RU" smtClean="0"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D21556-E63C-4643-ADB0-9DB52B2D44E9}" type="slidenum">
              <a:rPr lang="ru-RU" smtClean="0"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D21556-E63C-4643-ADB0-9DB52B2D44E9}" type="slidenum">
              <a:rPr lang="ru-RU" smtClean="0"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D21556-E63C-4643-ADB0-9DB52B2D44E9}" type="slidenum">
              <a:rPr lang="ru-RU" smtClean="0"/>
              <a:t>13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CB557D-38DE-4025-A7E4-EDB3B5DD8484}" type="datetimeFigureOut">
              <a:rPr lang="ru-RU" smtClean="0"/>
              <a:t>20.08.2013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081A9C-10F0-42A5-91C9-95D25BBAB9F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CB557D-38DE-4025-A7E4-EDB3B5DD8484}" type="datetimeFigureOut">
              <a:rPr lang="ru-RU" smtClean="0"/>
              <a:t>20.08.2013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081A9C-10F0-42A5-91C9-95D25BBAB9F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CB557D-38DE-4025-A7E4-EDB3B5DD8484}" type="datetimeFigureOut">
              <a:rPr lang="ru-RU" smtClean="0"/>
              <a:t>20.08.2013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081A9C-10F0-42A5-91C9-95D25BBAB9F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CB557D-38DE-4025-A7E4-EDB3B5DD8484}" type="datetimeFigureOut">
              <a:rPr lang="ru-RU" smtClean="0"/>
              <a:t>20.08.2013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081A9C-10F0-42A5-91C9-95D25BBAB9F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CB557D-38DE-4025-A7E4-EDB3B5DD8484}" type="datetimeFigureOut">
              <a:rPr lang="ru-RU" smtClean="0"/>
              <a:t>20.08.2013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081A9C-10F0-42A5-91C9-95D25BBAB9F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CB557D-38DE-4025-A7E4-EDB3B5DD8484}" type="datetimeFigureOut">
              <a:rPr lang="ru-RU" smtClean="0"/>
              <a:t>20.08.2013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081A9C-10F0-42A5-91C9-95D25BBAB9F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CB557D-38DE-4025-A7E4-EDB3B5DD8484}" type="datetimeFigureOut">
              <a:rPr lang="ru-RU" smtClean="0"/>
              <a:t>20.08.2013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081A9C-10F0-42A5-91C9-95D25BBAB9F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CB557D-38DE-4025-A7E4-EDB3B5DD8484}" type="datetimeFigureOut">
              <a:rPr lang="ru-RU" smtClean="0"/>
              <a:t>20.08.2013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081A9C-10F0-42A5-91C9-95D25BBAB9F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CB557D-38DE-4025-A7E4-EDB3B5DD8484}" type="datetimeFigureOut">
              <a:rPr lang="ru-RU" smtClean="0"/>
              <a:t>20.08.2013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081A9C-10F0-42A5-91C9-95D25BBAB9FF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CB557D-38DE-4025-A7E4-EDB3B5DD8484}" type="datetimeFigureOut">
              <a:rPr lang="ru-RU" smtClean="0"/>
              <a:t>20.08.2013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081A9C-10F0-42A5-91C9-95D25BBAB9F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CB557D-38DE-4025-A7E4-EDB3B5DD8484}" type="datetimeFigureOut">
              <a:rPr lang="ru-RU" smtClean="0"/>
              <a:t>20.08.2013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081A9C-10F0-42A5-91C9-95D25BBAB9F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ACB557D-38DE-4025-A7E4-EDB3B5DD8484}" type="datetimeFigureOut">
              <a:rPr lang="ru-RU" smtClean="0"/>
              <a:t>20.08.2013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80081A9C-10F0-42A5-91C9-95D25BBAB9F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slide" Target="slide13.xml"/><Relationship Id="rId4" Type="http://schemas.openxmlformats.org/officeDocument/2006/relationships/slide" Target="slide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Политическое поведение</a:t>
            </a:r>
            <a:endParaRPr lang="ru-RU" sz="5400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27784" y="4653136"/>
            <a:ext cx="6400800" cy="1600200"/>
          </a:xfrm>
        </p:spPr>
        <p:txBody>
          <a:bodyPr>
            <a:normAutofit/>
          </a:bodyPr>
          <a:lstStyle/>
          <a:p>
            <a:pPr algn="r"/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183880" cy="1051560"/>
          </a:xfrm>
        </p:spPr>
        <p:txBody>
          <a:bodyPr/>
          <a:lstStyle/>
          <a:p>
            <a:r>
              <a:rPr lang="ru-RU" dirty="0" smtClean="0"/>
              <a:t>План</a:t>
            </a:r>
            <a:r>
              <a:rPr lang="en-US" dirty="0" smtClean="0"/>
              <a:t>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357298"/>
            <a:ext cx="8183880" cy="4187952"/>
          </a:xfrm>
        </p:spPr>
        <p:txBody>
          <a:bodyPr/>
          <a:lstStyle/>
          <a:p>
            <a:r>
              <a:rPr lang="ru-RU" dirty="0" smtClean="0">
                <a:hlinkClick r:id="rId3" action="ppaction://hlinksldjump"/>
              </a:rPr>
              <a:t>многообразие форм политического поведения</a:t>
            </a:r>
            <a:endParaRPr lang="ru-RU" dirty="0" smtClean="0"/>
          </a:p>
          <a:p>
            <a:r>
              <a:rPr lang="ru-RU" dirty="0" smtClean="0">
                <a:hlinkClick r:id="rId4" action="ppaction://hlinksldjump"/>
              </a:rPr>
              <a:t>политический терроризм</a:t>
            </a:r>
            <a:endParaRPr lang="en-US" dirty="0" smtClean="0"/>
          </a:p>
          <a:p>
            <a:r>
              <a:rPr lang="ru-RU" dirty="0" smtClean="0">
                <a:hlinkClick r:id="rId5" action="ppaction://hlinksldjump"/>
              </a:rPr>
              <a:t>регулирование политического поведения</a:t>
            </a:r>
            <a:endParaRPr lang="en-US" dirty="0" smtClean="0"/>
          </a:p>
          <a:p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183880" cy="105156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800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Многообразие форм политического поведения</a:t>
            </a:r>
            <a:endParaRPr lang="ru-RU" sz="2800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071678"/>
            <a:ext cx="8229600" cy="3409960"/>
          </a:xfrm>
          <a:ln w="57150"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>
              <a:buNone/>
            </a:pPr>
            <a:r>
              <a:rPr lang="ru-RU" sz="3200" b="1" dirty="0" smtClean="0"/>
              <a:t>    Политическое поведение </a:t>
            </a:r>
            <a:r>
              <a:rPr lang="ru-RU" dirty="0" smtClean="0"/>
              <a:t>– </a:t>
            </a:r>
            <a:r>
              <a:rPr lang="ru-RU" sz="2000" dirty="0" smtClean="0"/>
              <a:t>это поступки и действия субъекта политики, характеризующие  его взаимодействие с социальной средой. С различными общественно-политическими силами. Это совокупность поступков, сознательных действий, направленных на достижение какой-либо социально значимой цели, действий, порождаемых традициями, ценностными ориентациями, а также бессознательных действий, вызванных эмоциональным состоянием индивида.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/>
          <p:cNvSpPr/>
          <p:nvPr/>
        </p:nvSpPr>
        <p:spPr>
          <a:xfrm>
            <a:off x="785786" y="428604"/>
            <a:ext cx="1928826" cy="1000132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поступки</a:t>
            </a:r>
            <a:endParaRPr lang="ru-RU" sz="2800" dirty="0"/>
          </a:p>
        </p:txBody>
      </p:sp>
      <p:sp>
        <p:nvSpPr>
          <p:cNvPr id="5" name="Стрелка влево 4"/>
          <p:cNvSpPr/>
          <p:nvPr/>
        </p:nvSpPr>
        <p:spPr>
          <a:xfrm>
            <a:off x="3000364" y="714356"/>
            <a:ext cx="1549912" cy="428628"/>
          </a:xfrm>
          <a:prstGeom prst="leftArrow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4857752" y="285728"/>
            <a:ext cx="3500462" cy="1214446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ц</a:t>
            </a:r>
            <a:r>
              <a:rPr lang="ru-RU" sz="2800" dirty="0" smtClean="0"/>
              <a:t>енностные аспекты</a:t>
            </a:r>
            <a:endParaRPr lang="ru-RU" sz="2800" dirty="0"/>
          </a:p>
        </p:txBody>
      </p:sp>
      <p:sp>
        <p:nvSpPr>
          <p:cNvPr id="7" name="Прямоугольник с одним вырезанным скругленным углом 6"/>
          <p:cNvSpPr/>
          <p:nvPr/>
        </p:nvSpPr>
        <p:spPr>
          <a:xfrm>
            <a:off x="3000364" y="1857364"/>
            <a:ext cx="3071834" cy="928694"/>
          </a:xfrm>
          <a:prstGeom prst="snip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/>
              <a:t>р</a:t>
            </a:r>
            <a:r>
              <a:rPr lang="ru-RU" sz="2000" dirty="0" smtClean="0"/>
              <a:t>еальное политическое поведение</a:t>
            </a:r>
            <a:endParaRPr lang="ru-RU" sz="2000" dirty="0"/>
          </a:p>
        </p:txBody>
      </p:sp>
      <p:cxnSp>
        <p:nvCxnSpPr>
          <p:cNvPr id="9" name="Прямая со стрелкой 8"/>
          <p:cNvCxnSpPr/>
          <p:nvPr/>
        </p:nvCxnSpPr>
        <p:spPr>
          <a:xfrm rot="10800000" flipV="1">
            <a:off x="1785918" y="2428868"/>
            <a:ext cx="1071570" cy="71438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Скругленный прямоугольник 9"/>
          <p:cNvSpPr/>
          <p:nvPr/>
        </p:nvSpPr>
        <p:spPr>
          <a:xfrm>
            <a:off x="500034" y="3214686"/>
            <a:ext cx="2286016" cy="78581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/>
              <a:t>о</a:t>
            </a:r>
            <a:r>
              <a:rPr lang="ru-RU" sz="2000" dirty="0" smtClean="0"/>
              <a:t>сознаваемые компоненты</a:t>
            </a:r>
            <a:endParaRPr lang="ru-RU" sz="2000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071670" y="4071941"/>
            <a:ext cx="2644346" cy="75009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неосознаваемые компоненты</a:t>
            </a:r>
            <a:endParaRPr lang="ru-RU" sz="2000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143504" y="4071942"/>
            <a:ext cx="2286016" cy="75009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рациональные компоненты</a:t>
            </a:r>
            <a:endParaRPr lang="ru-RU" sz="2000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072198" y="3214686"/>
            <a:ext cx="2500330" cy="64636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эмоциональные компоненты</a:t>
            </a:r>
            <a:endParaRPr lang="ru-RU" sz="2000" dirty="0"/>
          </a:p>
        </p:txBody>
      </p:sp>
      <p:cxnSp>
        <p:nvCxnSpPr>
          <p:cNvPr id="14" name="Прямая со стрелкой 13"/>
          <p:cNvCxnSpPr/>
          <p:nvPr/>
        </p:nvCxnSpPr>
        <p:spPr>
          <a:xfrm rot="5400000">
            <a:off x="3321835" y="3321843"/>
            <a:ext cx="1000132" cy="35719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rot="16200000" flipH="1">
            <a:off x="5143504" y="3286124"/>
            <a:ext cx="1000132" cy="42862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6357950" y="2428868"/>
            <a:ext cx="1000132" cy="71438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Левая фигурная скобка 21"/>
          <p:cNvSpPr/>
          <p:nvPr/>
        </p:nvSpPr>
        <p:spPr>
          <a:xfrm rot="16200000">
            <a:off x="4431737" y="963262"/>
            <a:ext cx="357190" cy="8215371"/>
          </a:xfrm>
          <a:prstGeom prst="lef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1726188" y="5249543"/>
            <a:ext cx="63882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/>
              <a:t>с</a:t>
            </a:r>
            <a:r>
              <a:rPr lang="ru-RU" sz="3200" b="1" dirty="0" smtClean="0"/>
              <a:t>ложные взаимодействия</a:t>
            </a: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41675" y="500042"/>
            <a:ext cx="4673465" cy="78581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/>
              <a:t>п</a:t>
            </a:r>
            <a:r>
              <a:rPr lang="ru-RU" sz="2400" dirty="0" smtClean="0"/>
              <a:t>оведение по степени интенсивности</a:t>
            </a:r>
            <a:endParaRPr lang="ru-RU" sz="24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67543" y="3821909"/>
            <a:ext cx="2604259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корректные </a:t>
            </a:r>
            <a:r>
              <a:rPr lang="ru-RU" sz="2000" dirty="0" err="1" smtClean="0"/>
              <a:t>взаимоотноше-ния</a:t>
            </a:r>
            <a:endParaRPr lang="ru-RU" sz="2000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67543" y="2428868"/>
            <a:ext cx="2604258" cy="107315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цивилизованные </a:t>
            </a:r>
            <a:r>
              <a:rPr lang="ru-RU" sz="2000" dirty="0" err="1" smtClean="0"/>
              <a:t>взаимоотноше-ния</a:t>
            </a:r>
            <a:endParaRPr lang="ru-RU" sz="2000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500430" y="2965447"/>
            <a:ext cx="2286016" cy="118363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/>
              <a:t>д</a:t>
            </a:r>
            <a:r>
              <a:rPr lang="ru-RU" sz="2000" dirty="0" smtClean="0"/>
              <a:t>емонстрация неприязни</a:t>
            </a:r>
            <a:endParaRPr lang="ru-RU" sz="2000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071802" y="4500570"/>
            <a:ext cx="2786082" cy="12326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/>
              <a:t>д</a:t>
            </a:r>
            <a:r>
              <a:rPr lang="ru-RU" sz="2000" dirty="0" smtClean="0"/>
              <a:t>емонстрация </a:t>
            </a:r>
            <a:r>
              <a:rPr lang="ru-RU" sz="2000" dirty="0" err="1" smtClean="0"/>
              <a:t>недоброжела-тельности</a:t>
            </a:r>
            <a:endParaRPr lang="ru-RU" sz="2000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429388" y="4357694"/>
            <a:ext cx="2286016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словесные оскорбления</a:t>
            </a:r>
            <a:endParaRPr lang="ru-RU" sz="2000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429388" y="3071810"/>
            <a:ext cx="2286016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/>
              <a:t>п</a:t>
            </a:r>
            <a:r>
              <a:rPr lang="ru-RU" sz="2000" dirty="0" smtClean="0"/>
              <a:t>рименение силы</a:t>
            </a:r>
            <a:endParaRPr lang="ru-RU" sz="2000" dirty="0"/>
          </a:p>
        </p:txBody>
      </p:sp>
      <p:sp>
        <p:nvSpPr>
          <p:cNvPr id="15" name="TextBox 14"/>
          <p:cNvSpPr txBox="1"/>
          <p:nvPr/>
        </p:nvSpPr>
        <p:spPr>
          <a:xfrm>
            <a:off x="1071538" y="1643050"/>
            <a:ext cx="97013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</a:t>
            </a:r>
            <a:endParaRPr lang="ru-RU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715140" y="1928802"/>
            <a:ext cx="10518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</a:t>
            </a:r>
            <a:endParaRPr lang="ru-RU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 rot="5400000">
            <a:off x="2122358" y="2656232"/>
            <a:ext cx="2714644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rot="10800000">
            <a:off x="3071802" y="2998238"/>
            <a:ext cx="35719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rot="10800000">
            <a:off x="3071802" y="3987371"/>
            <a:ext cx="35719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rot="5400000">
            <a:off x="4358480" y="3071016"/>
            <a:ext cx="35719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rot="10800000">
            <a:off x="5786446" y="3500438"/>
            <a:ext cx="35719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rot="10800000">
            <a:off x="5857884" y="4857760"/>
            <a:ext cx="285752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6143636" y="3500438"/>
            <a:ext cx="285752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>
            <a:off x="6143636" y="4857760"/>
            <a:ext cx="276228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2857488" y="500042"/>
            <a:ext cx="2928958" cy="7143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/>
              <a:t>п</a:t>
            </a:r>
            <a:r>
              <a:rPr lang="ru-RU" sz="2000" dirty="0" smtClean="0"/>
              <a:t>олитическое поведение</a:t>
            </a:r>
            <a:endParaRPr lang="ru-RU" sz="2000" dirty="0"/>
          </a:p>
        </p:txBody>
      </p:sp>
      <p:sp>
        <p:nvSpPr>
          <p:cNvPr id="5" name="Стрелка влево 4"/>
          <p:cNvSpPr/>
          <p:nvPr/>
        </p:nvSpPr>
        <p:spPr>
          <a:xfrm rot="7699114">
            <a:off x="2714656" y="1000290"/>
            <a:ext cx="346325" cy="714152"/>
          </a:xfrm>
          <a:prstGeom prst="leftArrow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лево 5"/>
          <p:cNvSpPr/>
          <p:nvPr/>
        </p:nvSpPr>
        <p:spPr>
          <a:xfrm rot="3134986">
            <a:off x="5627102" y="1086808"/>
            <a:ext cx="373989" cy="683858"/>
          </a:xfrm>
          <a:prstGeom prst="leftArrow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00034" y="1643050"/>
            <a:ext cx="3571900" cy="78581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/>
              <a:t>н</a:t>
            </a:r>
            <a:r>
              <a:rPr lang="ru-RU" sz="2000" dirty="0" smtClean="0"/>
              <a:t>аличие осознанных политических интересов</a:t>
            </a:r>
            <a:endParaRPr lang="ru-RU" sz="20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076056" y="1714488"/>
            <a:ext cx="3210720" cy="78581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/>
              <a:t>н</a:t>
            </a:r>
            <a:r>
              <a:rPr lang="ru-RU" sz="2000" dirty="0" smtClean="0"/>
              <a:t>аличие ценностей личности</a:t>
            </a:r>
            <a:endParaRPr lang="ru-RU" sz="2000" dirty="0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rot="5400000">
            <a:off x="2679687" y="2749545"/>
            <a:ext cx="642942" cy="1588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Прямоугольник с одним вырезанным скругленным углом 10"/>
          <p:cNvSpPr/>
          <p:nvPr/>
        </p:nvSpPr>
        <p:spPr>
          <a:xfrm>
            <a:off x="357158" y="2571744"/>
            <a:ext cx="3854802" cy="1500198"/>
          </a:xfrm>
          <a:prstGeom prst="snip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/>
              <a:t>о</a:t>
            </a:r>
            <a:r>
              <a:rPr lang="ru-RU" sz="1600" dirty="0" smtClean="0"/>
              <a:t>тражают положение в обществе различных групп населения, </a:t>
            </a:r>
            <a:r>
              <a:rPr lang="ru-RU" sz="1600" dirty="0"/>
              <a:t>п</a:t>
            </a:r>
            <a:r>
              <a:rPr lang="ru-RU" sz="1600" dirty="0" smtClean="0"/>
              <a:t>редставители этих групп нацелены на реализацию этих интересов через политику</a:t>
            </a:r>
            <a:endParaRPr lang="ru-RU" sz="1600" dirty="0"/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rot="5400000">
            <a:off x="5608645" y="2820983"/>
            <a:ext cx="642942" cy="1588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Прямоугольник с одним вырезанным скругленным углом 12"/>
          <p:cNvSpPr/>
          <p:nvPr/>
        </p:nvSpPr>
        <p:spPr>
          <a:xfrm>
            <a:off x="4321967" y="2571744"/>
            <a:ext cx="4354489" cy="1500198"/>
          </a:xfrm>
          <a:prstGeom prst="snip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утверждение в сознании людей демократических ценностей во многом определяет их ориентацию на демократические партии и на демократические, правовые формы политического поведения</a:t>
            </a:r>
            <a:endParaRPr lang="ru-RU" sz="16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928926" y="4071941"/>
            <a:ext cx="2286016" cy="13573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/>
              <a:t>ф</a:t>
            </a:r>
            <a:r>
              <a:rPr lang="ru-RU" sz="2000" dirty="0" smtClean="0"/>
              <a:t>ормы политической активности личности</a:t>
            </a:r>
            <a:endParaRPr lang="ru-RU" sz="2000" dirty="0"/>
          </a:p>
        </p:txBody>
      </p:sp>
      <p:cxnSp>
        <p:nvCxnSpPr>
          <p:cNvPr id="16" name="Прямая со стрелкой 15"/>
          <p:cNvCxnSpPr/>
          <p:nvPr/>
        </p:nvCxnSpPr>
        <p:spPr>
          <a:xfrm rot="10800000" flipV="1">
            <a:off x="2428860" y="4643446"/>
            <a:ext cx="500066" cy="35719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Овал 16"/>
          <p:cNvSpPr/>
          <p:nvPr/>
        </p:nvSpPr>
        <p:spPr>
          <a:xfrm>
            <a:off x="571472" y="4929198"/>
            <a:ext cx="2143140" cy="642942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действие</a:t>
            </a:r>
            <a:endParaRPr lang="ru-RU" sz="2000" dirty="0"/>
          </a:p>
        </p:txBody>
      </p:sp>
      <p:sp>
        <p:nvSpPr>
          <p:cNvPr id="18" name="Овал 17"/>
          <p:cNvSpPr/>
          <p:nvPr/>
        </p:nvSpPr>
        <p:spPr>
          <a:xfrm>
            <a:off x="5572132" y="4929198"/>
            <a:ext cx="2714644" cy="642942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бездействие</a:t>
            </a:r>
            <a:endParaRPr lang="ru-RU" sz="2000" dirty="0"/>
          </a:p>
        </p:txBody>
      </p:sp>
      <p:cxnSp>
        <p:nvCxnSpPr>
          <p:cNvPr id="20" name="Прямая со стрелкой 19"/>
          <p:cNvCxnSpPr/>
          <p:nvPr/>
        </p:nvCxnSpPr>
        <p:spPr>
          <a:xfrm>
            <a:off x="5214942" y="4643446"/>
            <a:ext cx="500066" cy="42862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rot="5400000">
            <a:off x="2356628" y="5643578"/>
            <a:ext cx="429422" cy="79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Блок-схема: документ 23"/>
          <p:cNvSpPr/>
          <p:nvPr/>
        </p:nvSpPr>
        <p:spPr>
          <a:xfrm>
            <a:off x="785786" y="5857892"/>
            <a:ext cx="2634086" cy="785818"/>
          </a:xfrm>
          <a:prstGeom prst="flowChartDocumen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/>
              <a:t>у</a:t>
            </a:r>
            <a:r>
              <a:rPr lang="ru-RU" sz="2000" dirty="0" smtClean="0"/>
              <a:t>частие в демонстрации</a:t>
            </a:r>
            <a:endParaRPr lang="ru-RU" sz="2000" dirty="0"/>
          </a:p>
        </p:txBody>
      </p:sp>
      <p:cxnSp>
        <p:nvCxnSpPr>
          <p:cNvPr id="25" name="Прямая со стрелкой 24"/>
          <p:cNvCxnSpPr/>
          <p:nvPr/>
        </p:nvCxnSpPr>
        <p:spPr>
          <a:xfrm rot="5400000">
            <a:off x="5643570" y="5715016"/>
            <a:ext cx="428628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Блок-схема: документ 27"/>
          <p:cNvSpPr/>
          <p:nvPr/>
        </p:nvSpPr>
        <p:spPr>
          <a:xfrm>
            <a:off x="5214942" y="5929330"/>
            <a:ext cx="2571768" cy="785818"/>
          </a:xfrm>
          <a:prstGeom prst="flowChartDocumen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/>
              <a:t>н</a:t>
            </a:r>
            <a:r>
              <a:rPr lang="ru-RU" sz="2000" dirty="0" smtClean="0"/>
              <a:t>еучастие в выборах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3071802" y="571480"/>
            <a:ext cx="2714644" cy="857256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ф</a:t>
            </a:r>
            <a:r>
              <a:rPr lang="ru-RU" dirty="0" smtClean="0"/>
              <a:t>ормы политического поведения</a:t>
            </a:r>
            <a:endParaRPr lang="ru-RU" dirty="0"/>
          </a:p>
        </p:txBody>
      </p:sp>
      <p:cxnSp>
        <p:nvCxnSpPr>
          <p:cNvPr id="5" name="Прямая со стрелкой 4"/>
          <p:cNvCxnSpPr/>
          <p:nvPr/>
        </p:nvCxnSpPr>
        <p:spPr>
          <a:xfrm rot="10800000" flipV="1">
            <a:off x="2000232" y="1000108"/>
            <a:ext cx="1071570" cy="71438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Прямоугольник с двумя вырезанными противолежащими углами 6"/>
          <p:cNvSpPr/>
          <p:nvPr/>
        </p:nvSpPr>
        <p:spPr>
          <a:xfrm>
            <a:off x="642910" y="1785926"/>
            <a:ext cx="3497042" cy="857256"/>
          </a:xfrm>
          <a:prstGeom prst="snip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/>
              <a:t>с</a:t>
            </a:r>
            <a:r>
              <a:rPr lang="ru-RU" sz="2000" dirty="0" smtClean="0"/>
              <a:t> точки зрения публичности поступков</a:t>
            </a:r>
            <a:endParaRPr lang="ru-RU" sz="20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928662" y="2857496"/>
            <a:ext cx="1928826" cy="57150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открытые</a:t>
            </a:r>
            <a:endParaRPr lang="ru-RU" sz="2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928662" y="4500570"/>
            <a:ext cx="1928826" cy="50006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закрытые</a:t>
            </a:r>
            <a:endParaRPr lang="ru-RU" sz="2400" dirty="0"/>
          </a:p>
        </p:txBody>
      </p:sp>
      <p:sp>
        <p:nvSpPr>
          <p:cNvPr id="10" name="Блок-схема: документ 9"/>
          <p:cNvSpPr/>
          <p:nvPr/>
        </p:nvSpPr>
        <p:spPr>
          <a:xfrm>
            <a:off x="4283967" y="3429000"/>
            <a:ext cx="3788493" cy="1000132"/>
          </a:xfrm>
          <a:prstGeom prst="flowChartDocumen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/>
              <a:t>с</a:t>
            </a:r>
            <a:r>
              <a:rPr lang="ru-RU" sz="1600" dirty="0" smtClean="0"/>
              <a:t>оответствующие устоявшимся политическим представлениям, менталитету, типичные для данной политической культуры</a:t>
            </a:r>
            <a:endParaRPr lang="ru-RU" sz="1600" dirty="0"/>
          </a:p>
        </p:txBody>
      </p:sp>
      <p:sp>
        <p:nvSpPr>
          <p:cNvPr id="11" name="Блок-схема: документ 10"/>
          <p:cNvSpPr/>
          <p:nvPr/>
        </p:nvSpPr>
        <p:spPr>
          <a:xfrm>
            <a:off x="1043608" y="5214950"/>
            <a:ext cx="3096344" cy="857256"/>
          </a:xfrm>
          <a:prstGeom prst="flowChartDocumen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/>
              <a:t>с</a:t>
            </a:r>
            <a:r>
              <a:rPr lang="ru-RU" sz="2000" dirty="0" smtClean="0"/>
              <a:t>тремление уйти от политической жизни</a:t>
            </a:r>
            <a:endParaRPr lang="ru-RU" sz="2000" dirty="0"/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rot="5400000">
            <a:off x="-392941" y="3679033"/>
            <a:ext cx="2214578" cy="1588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714348" y="4786322"/>
            <a:ext cx="214314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714348" y="3214686"/>
            <a:ext cx="214314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rot="5400000">
            <a:off x="1473971" y="3526633"/>
            <a:ext cx="204790" cy="952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rot="5400000">
            <a:off x="1545409" y="5098269"/>
            <a:ext cx="204790" cy="952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5857884" y="1000108"/>
            <a:ext cx="857256" cy="71438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Прямоугольник с двумя вырезанными противолежащими углами 23"/>
          <p:cNvSpPr/>
          <p:nvPr/>
        </p:nvSpPr>
        <p:spPr>
          <a:xfrm>
            <a:off x="5148064" y="1785926"/>
            <a:ext cx="3210150" cy="785818"/>
          </a:xfrm>
          <a:prstGeom prst="snip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/>
              <a:t>с</a:t>
            </a:r>
            <a:r>
              <a:rPr lang="ru-RU" sz="2000" dirty="0" smtClean="0"/>
              <a:t> точки зрения преемственности </a:t>
            </a:r>
            <a:endParaRPr lang="ru-RU" sz="2000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5508104" y="4429132"/>
            <a:ext cx="2564358" cy="50006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инновационные</a:t>
            </a:r>
            <a:endParaRPr lang="ru-RU" sz="2000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5786446" y="2714620"/>
            <a:ext cx="2286016" cy="57150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традиционные</a:t>
            </a:r>
            <a:endParaRPr lang="ru-RU" sz="2000" dirty="0"/>
          </a:p>
        </p:txBody>
      </p:sp>
      <p:sp>
        <p:nvSpPr>
          <p:cNvPr id="27" name="Блок-схема: документ 26"/>
          <p:cNvSpPr/>
          <p:nvPr/>
        </p:nvSpPr>
        <p:spPr>
          <a:xfrm>
            <a:off x="1043608" y="3643314"/>
            <a:ext cx="3096344" cy="785818"/>
          </a:xfrm>
          <a:prstGeom prst="flowChartDocumen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у</a:t>
            </a:r>
            <a:r>
              <a:rPr lang="ru-RU" dirty="0" smtClean="0"/>
              <a:t>частие в массовых политических мероприятиях</a:t>
            </a:r>
            <a:endParaRPr lang="ru-RU" dirty="0"/>
          </a:p>
        </p:txBody>
      </p:sp>
      <p:sp>
        <p:nvSpPr>
          <p:cNvPr id="28" name="Блок-схема: документ 27"/>
          <p:cNvSpPr/>
          <p:nvPr/>
        </p:nvSpPr>
        <p:spPr>
          <a:xfrm>
            <a:off x="4786314" y="5072074"/>
            <a:ext cx="3286146" cy="1237246"/>
          </a:xfrm>
          <a:prstGeom prst="flowChartDocumen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/>
              <a:t>с</a:t>
            </a:r>
            <a:r>
              <a:rPr lang="ru-RU" sz="1600" dirty="0" smtClean="0"/>
              <a:t>оздающие новые образцы политического поведения, порождающие новые черты политических отношений</a:t>
            </a:r>
            <a:endParaRPr lang="ru-RU" sz="1600" dirty="0"/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 rot="5400000">
            <a:off x="7180281" y="3678239"/>
            <a:ext cx="2214578" cy="1588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>
            <a:endCxn id="26" idx="3"/>
          </p:cNvCxnSpPr>
          <p:nvPr/>
        </p:nvCxnSpPr>
        <p:spPr>
          <a:xfrm flipH="1" flipV="1">
            <a:off x="8072462" y="3000372"/>
            <a:ext cx="214314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 rot="10800000">
            <a:off x="8072462" y="4786322"/>
            <a:ext cx="214314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 rot="5400000">
            <a:off x="7617639" y="3383757"/>
            <a:ext cx="204790" cy="952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 rot="5400000">
            <a:off x="7546201" y="5026831"/>
            <a:ext cx="204790" cy="952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вырезанными противолежащими углами 3"/>
          <p:cNvSpPr/>
          <p:nvPr/>
        </p:nvSpPr>
        <p:spPr>
          <a:xfrm>
            <a:off x="642910" y="500042"/>
            <a:ext cx="3281018" cy="714380"/>
          </a:xfrm>
          <a:prstGeom prst="snip2DiagRect">
            <a:avLst>
              <a:gd name="adj1" fmla="val 0"/>
              <a:gd name="adj2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по целевой направленности</a:t>
            </a:r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071538" y="1571612"/>
            <a:ext cx="2214578" cy="42862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конструктивные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071538" y="3000372"/>
            <a:ext cx="2214578" cy="42862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деструктивные</a:t>
            </a:r>
            <a:endParaRPr lang="ru-RU" dirty="0"/>
          </a:p>
        </p:txBody>
      </p:sp>
      <p:sp>
        <p:nvSpPr>
          <p:cNvPr id="7" name="Блок-схема: документ 6"/>
          <p:cNvSpPr/>
          <p:nvPr/>
        </p:nvSpPr>
        <p:spPr>
          <a:xfrm>
            <a:off x="1214414" y="2143116"/>
            <a:ext cx="3143272" cy="785818"/>
          </a:xfrm>
          <a:prstGeom prst="flowChartDocumen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с</a:t>
            </a:r>
            <a:r>
              <a:rPr lang="ru-RU" sz="1400" dirty="0" smtClean="0"/>
              <a:t>пособствующие нормальному функционированию политической системы</a:t>
            </a:r>
            <a:endParaRPr lang="ru-RU" sz="1400" dirty="0"/>
          </a:p>
        </p:txBody>
      </p:sp>
      <p:sp>
        <p:nvSpPr>
          <p:cNvPr id="8" name="Блок-схема: документ 7"/>
          <p:cNvSpPr/>
          <p:nvPr/>
        </p:nvSpPr>
        <p:spPr>
          <a:xfrm>
            <a:off x="1142976" y="3643314"/>
            <a:ext cx="3214710" cy="785818"/>
          </a:xfrm>
          <a:prstGeom prst="flowChartDocumen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/>
              <a:t>п</a:t>
            </a:r>
            <a:r>
              <a:rPr lang="ru-RU" sz="1600" dirty="0" smtClean="0"/>
              <a:t>одрывающие политически системы</a:t>
            </a:r>
            <a:endParaRPr lang="ru-RU" sz="1600" dirty="0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rot="5400000">
            <a:off x="-177833" y="2249479"/>
            <a:ext cx="2071702" cy="1588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857224" y="3286124"/>
            <a:ext cx="214314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857224" y="1857364"/>
            <a:ext cx="214314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rot="5400000">
            <a:off x="1473971" y="3526633"/>
            <a:ext cx="204790" cy="952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rot="5400000">
            <a:off x="1473971" y="2097873"/>
            <a:ext cx="204790" cy="952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с двумя вырезанными противолежащими углами 15"/>
          <p:cNvSpPr/>
          <p:nvPr/>
        </p:nvSpPr>
        <p:spPr>
          <a:xfrm>
            <a:off x="5291141" y="500042"/>
            <a:ext cx="3067073" cy="714380"/>
          </a:xfrm>
          <a:prstGeom prst="snip2DiagRect">
            <a:avLst>
              <a:gd name="adj1" fmla="val 0"/>
              <a:gd name="adj2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по массовости</a:t>
            </a:r>
            <a:endParaRPr lang="ru-RU" sz="20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5857884" y="1357298"/>
            <a:ext cx="2214578" cy="42862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индивидуальное</a:t>
            </a:r>
            <a:endParaRPr lang="ru-RU" dirty="0"/>
          </a:p>
        </p:txBody>
      </p:sp>
      <p:sp>
        <p:nvSpPr>
          <p:cNvPr id="19" name="Блок-схема: документ 18"/>
          <p:cNvSpPr/>
          <p:nvPr/>
        </p:nvSpPr>
        <p:spPr>
          <a:xfrm>
            <a:off x="4786314" y="1928802"/>
            <a:ext cx="3143272" cy="714380"/>
          </a:xfrm>
          <a:prstGeom prst="flowChartDocumen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п</a:t>
            </a:r>
            <a:r>
              <a:rPr lang="ru-RU" sz="1400" dirty="0" smtClean="0"/>
              <a:t>оступки индивида, имеющие общественно-политическое значение</a:t>
            </a:r>
            <a:endParaRPr lang="ru-RU" sz="14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5857884" y="2643182"/>
            <a:ext cx="2214578" cy="42862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групповое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5857884" y="4572008"/>
            <a:ext cx="2214578" cy="42862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массовые</a:t>
            </a:r>
            <a:endParaRPr lang="ru-RU" dirty="0"/>
          </a:p>
        </p:txBody>
      </p:sp>
      <p:sp>
        <p:nvSpPr>
          <p:cNvPr id="22" name="Блок-схема: документ 21"/>
          <p:cNvSpPr/>
          <p:nvPr/>
        </p:nvSpPr>
        <p:spPr>
          <a:xfrm>
            <a:off x="4714876" y="3286124"/>
            <a:ext cx="3214710" cy="1285884"/>
          </a:xfrm>
          <a:prstGeom prst="flowChartDocumen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с</a:t>
            </a:r>
            <a:r>
              <a:rPr lang="ru-RU" sz="1400" dirty="0" smtClean="0"/>
              <a:t>вязано с деятельностью политических организаций  или стихийно сложившиеся политически активной группы индивидов</a:t>
            </a:r>
            <a:endParaRPr lang="ru-RU" sz="1400" dirty="0"/>
          </a:p>
        </p:txBody>
      </p:sp>
      <p:sp>
        <p:nvSpPr>
          <p:cNvPr id="24" name="Блок-схема: документ 23"/>
          <p:cNvSpPr/>
          <p:nvPr/>
        </p:nvSpPr>
        <p:spPr>
          <a:xfrm>
            <a:off x="4929190" y="5143512"/>
            <a:ext cx="2928958" cy="571504"/>
          </a:xfrm>
          <a:prstGeom prst="flowChartDocumen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в</a:t>
            </a:r>
            <a:r>
              <a:rPr lang="ru-RU" sz="1400" dirty="0" smtClean="0"/>
              <a:t>ыборы, референдумы, митинги, демонстрации</a:t>
            </a:r>
            <a:endParaRPr lang="ru-RU" sz="1400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5857884" y="5857892"/>
            <a:ext cx="2214578" cy="42862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электоральное</a:t>
            </a:r>
            <a:endParaRPr lang="ru-RU" dirty="0"/>
          </a:p>
        </p:txBody>
      </p:sp>
      <p:sp>
        <p:nvSpPr>
          <p:cNvPr id="28" name="Блок-схема: документ 27"/>
          <p:cNvSpPr/>
          <p:nvPr/>
        </p:nvSpPr>
        <p:spPr>
          <a:xfrm>
            <a:off x="1785918" y="5857892"/>
            <a:ext cx="2928958" cy="571504"/>
          </a:xfrm>
          <a:prstGeom prst="flowChartDocumen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выборы</a:t>
            </a:r>
            <a:endParaRPr lang="ru-RU" dirty="0"/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 rot="5400000">
            <a:off x="5858678" y="3642520"/>
            <a:ext cx="4857784" cy="1588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rot="10800000">
            <a:off x="8072462" y="3000372"/>
            <a:ext cx="214314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 rot="10800000">
            <a:off x="8072462" y="1571612"/>
            <a:ext cx="214314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 rot="10800000">
            <a:off x="8072462" y="4786322"/>
            <a:ext cx="214314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 rot="10800000">
            <a:off x="8072462" y="6072206"/>
            <a:ext cx="214314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 rot="5400000">
            <a:off x="7617639" y="1883559"/>
            <a:ext cx="204790" cy="952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 rot="5400000">
            <a:off x="7617639" y="3169443"/>
            <a:ext cx="204790" cy="952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rot="10800000">
            <a:off x="4786314" y="6143644"/>
            <a:ext cx="1009656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 rot="5400000">
            <a:off x="7617639" y="5098269"/>
            <a:ext cx="204790" cy="952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двумя вырезанными противолежащими углами 4"/>
          <p:cNvSpPr/>
          <p:nvPr/>
        </p:nvSpPr>
        <p:spPr>
          <a:xfrm>
            <a:off x="500034" y="500042"/>
            <a:ext cx="2428892" cy="1071570"/>
          </a:xfrm>
          <a:prstGeom prst="snip2DiagRect">
            <a:avLst>
              <a:gd name="adj1" fmla="val 0"/>
              <a:gd name="adj2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 точки зрения соответствия господствующим нормам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928662" y="1714488"/>
            <a:ext cx="2214578" cy="42862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нормативные</a:t>
            </a:r>
            <a:endParaRPr lang="ru-RU" dirty="0"/>
          </a:p>
        </p:txBody>
      </p:sp>
      <p:sp>
        <p:nvSpPr>
          <p:cNvPr id="7" name="Блок-схема: документ 6"/>
          <p:cNvSpPr/>
          <p:nvPr/>
        </p:nvSpPr>
        <p:spPr>
          <a:xfrm>
            <a:off x="1071538" y="2285992"/>
            <a:ext cx="3286148" cy="785818"/>
          </a:xfrm>
          <a:prstGeom prst="flowChartDocumen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с</a:t>
            </a:r>
            <a:r>
              <a:rPr lang="ru-RU" sz="1400" dirty="0" smtClean="0"/>
              <a:t>оответствующие  законам, требованиям политической морали</a:t>
            </a:r>
            <a:endParaRPr lang="ru-RU" sz="1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928662" y="3143248"/>
            <a:ext cx="2214578" cy="42862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отклоняющие</a:t>
            </a:r>
            <a:endParaRPr lang="ru-RU" dirty="0"/>
          </a:p>
        </p:txBody>
      </p:sp>
      <p:sp>
        <p:nvSpPr>
          <p:cNvPr id="9" name="Блок-схема: документ 8"/>
          <p:cNvSpPr/>
          <p:nvPr/>
        </p:nvSpPr>
        <p:spPr>
          <a:xfrm>
            <a:off x="1071538" y="3714752"/>
            <a:ext cx="3286148" cy="571504"/>
          </a:xfrm>
          <a:prstGeom prst="flowChartDocumen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н</a:t>
            </a:r>
            <a:r>
              <a:rPr lang="ru-RU" sz="1400" dirty="0" smtClean="0"/>
              <a:t>арушающие правовые и  моральные нормы</a:t>
            </a:r>
            <a:endParaRPr lang="ru-RU" sz="1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928662" y="4429132"/>
            <a:ext cx="2214578" cy="42862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патологические</a:t>
            </a:r>
            <a:endParaRPr lang="ru-RU" dirty="0"/>
          </a:p>
        </p:txBody>
      </p:sp>
      <p:sp>
        <p:nvSpPr>
          <p:cNvPr id="11" name="Блок-схема: документ 10"/>
          <p:cNvSpPr/>
          <p:nvPr/>
        </p:nvSpPr>
        <p:spPr>
          <a:xfrm>
            <a:off x="1142976" y="5000636"/>
            <a:ext cx="3214710" cy="1500198"/>
          </a:xfrm>
          <a:prstGeom prst="flowChartDocumen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а</a:t>
            </a:r>
            <a:r>
              <a:rPr lang="ru-RU" sz="1400" dirty="0" smtClean="0"/>
              <a:t>ффективные состояния, постоянная потребность во вражде, агрессии, антагонизме, состояния паники, маниакальные политический предупреждения</a:t>
            </a:r>
            <a:endParaRPr lang="ru-RU" sz="1400" dirty="0"/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rot="5400000">
            <a:off x="-821569" y="3178967"/>
            <a:ext cx="3214710" cy="1588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785786" y="2000240"/>
            <a:ext cx="214314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785786" y="3357562"/>
            <a:ext cx="214314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785786" y="4786322"/>
            <a:ext cx="214314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rot="5400000">
            <a:off x="1188219" y="2240749"/>
            <a:ext cx="204790" cy="952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rot="5400000">
            <a:off x="1188219" y="3669509"/>
            <a:ext cx="204790" cy="952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rot="5400000">
            <a:off x="1259657" y="4955393"/>
            <a:ext cx="204790" cy="952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с двумя вырезанными противолежащими углами 19"/>
          <p:cNvSpPr/>
          <p:nvPr/>
        </p:nvSpPr>
        <p:spPr>
          <a:xfrm>
            <a:off x="6143636" y="500042"/>
            <a:ext cx="2428892" cy="1071570"/>
          </a:xfrm>
          <a:prstGeom prst="snip2DiagRect">
            <a:avLst>
              <a:gd name="adj1" fmla="val 0"/>
              <a:gd name="adj2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 точки зрения отношения к политической системе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6072198" y="1714488"/>
            <a:ext cx="2214578" cy="42862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протестные</a:t>
            </a:r>
            <a:endParaRPr lang="ru-RU" dirty="0"/>
          </a:p>
        </p:txBody>
      </p:sp>
      <p:sp>
        <p:nvSpPr>
          <p:cNvPr id="22" name="Блок-схема: документ 21"/>
          <p:cNvSpPr/>
          <p:nvPr/>
        </p:nvSpPr>
        <p:spPr>
          <a:xfrm>
            <a:off x="4857752" y="2285992"/>
            <a:ext cx="3357586" cy="1143008"/>
          </a:xfrm>
          <a:prstGeom prst="flowChartDocumen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/>
              <a:t>н</a:t>
            </a:r>
            <a:r>
              <a:rPr lang="ru-RU" sz="1200" dirty="0" smtClean="0"/>
              <a:t>егативные отношения к политической системе к целом или к ее отдельным элементам, нормам, ценностям, политическим решениям в открыто демонстрированной форме</a:t>
            </a:r>
            <a:endParaRPr lang="ru-RU" sz="1200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6072198" y="3429000"/>
            <a:ext cx="2214578" cy="42862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экстремальные</a:t>
            </a:r>
            <a:endParaRPr lang="ru-RU" dirty="0"/>
          </a:p>
        </p:txBody>
      </p:sp>
      <p:sp>
        <p:nvSpPr>
          <p:cNvPr id="25" name="Блок-схема: документ 24"/>
          <p:cNvSpPr/>
          <p:nvPr/>
        </p:nvSpPr>
        <p:spPr>
          <a:xfrm>
            <a:off x="4929190" y="4071942"/>
            <a:ext cx="3286148" cy="1285884"/>
          </a:xfrm>
          <a:prstGeom prst="flowChartDocumen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п</a:t>
            </a:r>
            <a:r>
              <a:rPr lang="ru-RU" sz="1400" dirty="0" smtClean="0"/>
              <a:t>риверженность в политике к крайним взглядам и мерам, правовой нигилизм, поведение, преступающее правовые и моральные нормы</a:t>
            </a:r>
            <a:endParaRPr lang="ru-RU" sz="1400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6143636" y="5500702"/>
            <a:ext cx="2214578" cy="50006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а</a:t>
            </a:r>
            <a:r>
              <a:rPr lang="ru-RU" dirty="0" smtClean="0"/>
              <a:t>ффективное, бессознательное</a:t>
            </a:r>
            <a:endParaRPr lang="ru-RU" dirty="0"/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 rot="5400000">
            <a:off x="6430182" y="3642520"/>
            <a:ext cx="4143404" cy="1588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rot="10800000">
            <a:off x="8286776" y="1928802"/>
            <a:ext cx="214314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rot="10800000">
            <a:off x="8286776" y="3643314"/>
            <a:ext cx="214314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 rot="10800000">
            <a:off x="8286776" y="5715016"/>
            <a:ext cx="214314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 rot="5400000">
            <a:off x="8046267" y="2240749"/>
            <a:ext cx="204790" cy="952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 rot="5400000">
            <a:off x="7974829" y="3955261"/>
            <a:ext cx="204790" cy="952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Блок-схема: документ 34"/>
          <p:cNvSpPr/>
          <p:nvPr/>
        </p:nvSpPr>
        <p:spPr>
          <a:xfrm>
            <a:off x="5000628" y="6143644"/>
            <a:ext cx="3286148" cy="571504"/>
          </a:xfrm>
          <a:prstGeom prst="flowChartDocumen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р</a:t>
            </a:r>
            <a:r>
              <a:rPr lang="ru-RU" sz="1400" dirty="0" smtClean="0"/>
              <a:t>еакция субъекта на сильный внешний раздражитель </a:t>
            </a:r>
            <a:endParaRPr lang="ru-RU" sz="1400" dirty="0"/>
          </a:p>
        </p:txBody>
      </p:sp>
      <p:cxnSp>
        <p:nvCxnSpPr>
          <p:cNvPr id="38" name="Прямая со стрелкой 37"/>
          <p:cNvCxnSpPr/>
          <p:nvPr/>
        </p:nvCxnSpPr>
        <p:spPr>
          <a:xfrm rot="5400000">
            <a:off x="7974829" y="6098401"/>
            <a:ext cx="204790" cy="952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Управляющая кнопка: домой 39">
            <a:hlinkClick r:id="rId3" action="ppaction://hlinksldjump" highlightClick="1"/>
          </p:cNvPr>
          <p:cNvSpPr/>
          <p:nvPr/>
        </p:nvSpPr>
        <p:spPr>
          <a:xfrm>
            <a:off x="0" y="6315650"/>
            <a:ext cx="571504" cy="54235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8183880" cy="553264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80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Политический терроризм</a:t>
            </a:r>
            <a:endParaRPr lang="ru-RU" sz="28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Блок-схема: процесс 3"/>
          <p:cNvSpPr/>
          <p:nvPr/>
        </p:nvSpPr>
        <p:spPr>
          <a:xfrm>
            <a:off x="1285852" y="1714488"/>
            <a:ext cx="6929486" cy="2286016"/>
          </a:xfrm>
          <a:prstGeom prst="flowChartProcess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Политический терроризм </a:t>
            </a:r>
            <a:r>
              <a:rPr lang="ru-RU" dirty="0" smtClean="0"/>
              <a:t>-  систематическое или единичное осуществление насилия с применением оружия или угроза применения насилия, причиняющего вред людям и имуществу</a:t>
            </a:r>
            <a:r>
              <a:rPr lang="ru-RU" dirty="0"/>
              <a:t>,</a:t>
            </a:r>
            <a:r>
              <a:rPr lang="ru-RU" dirty="0" smtClean="0"/>
              <a:t> </a:t>
            </a:r>
            <a:r>
              <a:rPr lang="ru-RU" dirty="0"/>
              <a:t>с</a:t>
            </a:r>
            <a:r>
              <a:rPr lang="ru-RU" dirty="0" smtClean="0"/>
              <a:t> целью создания обстановки страха, паники, ощущения тревоги, опасности, недоверия к власти.</a:t>
            </a:r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571472" y="4429132"/>
            <a:ext cx="2857520" cy="1214446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ц</a:t>
            </a:r>
            <a:r>
              <a:rPr lang="ru-RU" dirty="0" smtClean="0"/>
              <a:t>ель политического терроризма</a:t>
            </a:r>
            <a:endParaRPr lang="ru-RU" dirty="0"/>
          </a:p>
        </p:txBody>
      </p:sp>
      <p:sp>
        <p:nvSpPr>
          <p:cNvPr id="6" name="Стрелка вправо 5"/>
          <p:cNvSpPr/>
          <p:nvPr/>
        </p:nvSpPr>
        <p:spPr>
          <a:xfrm>
            <a:off x="3786182" y="4786322"/>
            <a:ext cx="978408" cy="484632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с одним вырезанным скругленным углом 6"/>
          <p:cNvSpPr/>
          <p:nvPr/>
        </p:nvSpPr>
        <p:spPr>
          <a:xfrm>
            <a:off x="5214942" y="4572008"/>
            <a:ext cx="3143272" cy="1214446"/>
          </a:xfrm>
          <a:prstGeom prst="snip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п</a:t>
            </a:r>
            <a:r>
              <a:rPr lang="ru-RU" dirty="0" smtClean="0"/>
              <a:t>одрыв демократии и парламентских институтов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араллелограмм 3"/>
          <p:cNvSpPr/>
          <p:nvPr/>
        </p:nvSpPr>
        <p:spPr>
          <a:xfrm>
            <a:off x="2786050" y="928670"/>
            <a:ext cx="3500462" cy="928694"/>
          </a:xfrm>
          <a:prstGeom prst="parallelogram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п</a:t>
            </a:r>
            <a:r>
              <a:rPr lang="ru-RU" dirty="0" smtClean="0"/>
              <a:t>ричины политического терроризма</a:t>
            </a:r>
            <a:endParaRPr lang="ru-RU" dirty="0"/>
          </a:p>
        </p:txBody>
      </p:sp>
      <p:sp>
        <p:nvSpPr>
          <p:cNvPr id="5" name="Прямоугольник с одним вырезанным скругленным углом 4"/>
          <p:cNvSpPr/>
          <p:nvPr/>
        </p:nvSpPr>
        <p:spPr>
          <a:xfrm>
            <a:off x="642910" y="2143116"/>
            <a:ext cx="3214710" cy="1285884"/>
          </a:xfrm>
          <a:prstGeom prst="snip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/>
              <a:t>н</a:t>
            </a:r>
            <a:r>
              <a:rPr lang="ru-RU" sz="1600" dirty="0" smtClean="0"/>
              <a:t>еравномерное распределение ресурсов, доходов и богатства внутри отдельных стран и между ними</a:t>
            </a:r>
            <a:endParaRPr lang="ru-RU" sz="1600" dirty="0"/>
          </a:p>
        </p:txBody>
      </p:sp>
      <p:sp>
        <p:nvSpPr>
          <p:cNvPr id="6" name="Прямоугольник с одним вырезанным скругленным углом 5"/>
          <p:cNvSpPr/>
          <p:nvPr/>
        </p:nvSpPr>
        <p:spPr>
          <a:xfrm>
            <a:off x="3143240" y="4714884"/>
            <a:ext cx="2786082" cy="928694"/>
          </a:xfrm>
          <a:prstGeom prst="snip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/>
              <a:t>о</a:t>
            </a:r>
            <a:r>
              <a:rPr lang="ru-RU" sz="1600" dirty="0" smtClean="0"/>
              <a:t>бострение проблемы бедности</a:t>
            </a:r>
            <a:endParaRPr lang="ru-RU" sz="1600" dirty="0"/>
          </a:p>
        </p:txBody>
      </p:sp>
      <p:sp>
        <p:nvSpPr>
          <p:cNvPr id="7" name="Прямоугольник с одним вырезанным скругленным углом 6"/>
          <p:cNvSpPr/>
          <p:nvPr/>
        </p:nvSpPr>
        <p:spPr>
          <a:xfrm>
            <a:off x="5143504" y="2071678"/>
            <a:ext cx="3357586" cy="1357322"/>
          </a:xfrm>
          <a:prstGeom prst="snip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/>
              <a:t>к</a:t>
            </a:r>
            <a:r>
              <a:rPr lang="ru-RU" sz="1600" dirty="0" smtClean="0"/>
              <a:t>онцентрация населения в городах, создающая опасность их перенаселения и деградации</a:t>
            </a:r>
            <a:endParaRPr lang="ru-RU" sz="1600" dirty="0"/>
          </a:p>
        </p:txBody>
      </p:sp>
      <p:sp>
        <p:nvSpPr>
          <p:cNvPr id="8" name="Прямоугольник с одним вырезанным скругленным углом 7"/>
          <p:cNvSpPr/>
          <p:nvPr/>
        </p:nvSpPr>
        <p:spPr>
          <a:xfrm>
            <a:off x="642910" y="3571876"/>
            <a:ext cx="3214710" cy="1000132"/>
          </a:xfrm>
          <a:prstGeom prst="snip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усиление конфронтации между этническими группами и культурными слоями</a:t>
            </a:r>
            <a:endParaRPr lang="ru-RU" sz="1600" dirty="0"/>
          </a:p>
        </p:txBody>
      </p:sp>
      <p:sp>
        <p:nvSpPr>
          <p:cNvPr id="9" name="Прямоугольник с одним вырезанным скругленным углом 8"/>
          <p:cNvSpPr/>
          <p:nvPr/>
        </p:nvSpPr>
        <p:spPr>
          <a:xfrm>
            <a:off x="5143504" y="3571876"/>
            <a:ext cx="3357586" cy="1000132"/>
          </a:xfrm>
          <a:prstGeom prst="snip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/>
              <a:t>с</a:t>
            </a:r>
            <a:r>
              <a:rPr lang="ru-RU" sz="1600" dirty="0" smtClean="0"/>
              <a:t>опротивление глобализации, стремление у сохранению национальной самобытности</a:t>
            </a:r>
            <a:endParaRPr lang="ru-RU" sz="1600" dirty="0"/>
          </a:p>
        </p:txBody>
      </p:sp>
      <p:cxnSp>
        <p:nvCxnSpPr>
          <p:cNvPr id="11" name="Прямая со стрелкой 10"/>
          <p:cNvCxnSpPr>
            <a:stCxn id="4" idx="4"/>
            <a:endCxn id="6" idx="3"/>
          </p:cNvCxnSpPr>
          <p:nvPr/>
        </p:nvCxnSpPr>
        <p:spPr>
          <a:xfrm rot="5400000">
            <a:off x="3107521" y="3286124"/>
            <a:ext cx="285752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3857620" y="3000372"/>
            <a:ext cx="1285884" cy="1588"/>
          </a:xfrm>
          <a:prstGeom prst="straightConnector1">
            <a:avLst/>
          </a:prstGeom>
          <a:ln w="38100"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3857620" y="4143380"/>
            <a:ext cx="1285884" cy="1588"/>
          </a:xfrm>
          <a:prstGeom prst="straightConnector1">
            <a:avLst/>
          </a:prstGeom>
          <a:ln w="38100"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1000100" y="836712"/>
            <a:ext cx="7072362" cy="1163528"/>
          </a:xfrm>
          <a:prstGeom prst="round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latin typeface="Book Antiqua" pitchFamily="18" charset="0"/>
              </a:rPr>
              <a:t>д</a:t>
            </a:r>
            <a:r>
              <a:rPr lang="ru-RU" sz="2800" b="1" i="1" dirty="0" smtClean="0">
                <a:latin typeface="Book Antiqua" pitchFamily="18" charset="0"/>
              </a:rPr>
              <a:t>ля членов террористических организаций характерна характерна</a:t>
            </a:r>
            <a:endParaRPr lang="ru-RU" sz="2800" b="1" i="1" dirty="0">
              <a:latin typeface="Book Antiqua" pitchFamily="18" charset="0"/>
            </a:endParaRPr>
          </a:p>
        </p:txBody>
      </p:sp>
      <p:sp>
        <p:nvSpPr>
          <p:cNvPr id="5" name="Блок-схема: документ 4"/>
          <p:cNvSpPr/>
          <p:nvPr/>
        </p:nvSpPr>
        <p:spPr>
          <a:xfrm>
            <a:off x="571504" y="2285992"/>
            <a:ext cx="3143240" cy="571504"/>
          </a:xfrm>
          <a:prstGeom prst="flowChartDocumen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озлобленность</a:t>
            </a:r>
            <a:endParaRPr lang="ru-RU" b="1" dirty="0"/>
          </a:p>
        </p:txBody>
      </p:sp>
      <p:sp>
        <p:nvSpPr>
          <p:cNvPr id="6" name="Блок-схема: документ 5"/>
          <p:cNvSpPr/>
          <p:nvPr/>
        </p:nvSpPr>
        <p:spPr>
          <a:xfrm>
            <a:off x="5429256" y="2285992"/>
            <a:ext cx="2887160" cy="571504"/>
          </a:xfrm>
          <a:prstGeom prst="flowChartDocumen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нетерпимость</a:t>
            </a:r>
            <a:endParaRPr lang="ru-RU" b="1" dirty="0"/>
          </a:p>
        </p:txBody>
      </p:sp>
      <p:sp>
        <p:nvSpPr>
          <p:cNvPr id="7" name="Блок-схема: документ 6"/>
          <p:cNvSpPr/>
          <p:nvPr/>
        </p:nvSpPr>
        <p:spPr>
          <a:xfrm>
            <a:off x="571504" y="3071810"/>
            <a:ext cx="3214678" cy="1143008"/>
          </a:xfrm>
          <a:prstGeom prst="flowChartDocumen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/>
              <a:t>в</a:t>
            </a:r>
            <a:r>
              <a:rPr lang="ru-RU" b="1" dirty="0" smtClean="0"/>
              <a:t>осприятие окружающего мира как враждебного</a:t>
            </a:r>
            <a:endParaRPr lang="ru-RU" b="1" dirty="0"/>
          </a:p>
        </p:txBody>
      </p:sp>
      <p:sp>
        <p:nvSpPr>
          <p:cNvPr id="8" name="Блок-схема: документ 7"/>
          <p:cNvSpPr/>
          <p:nvPr/>
        </p:nvSpPr>
        <p:spPr>
          <a:xfrm>
            <a:off x="571504" y="4357694"/>
            <a:ext cx="3214678" cy="1000132"/>
          </a:xfrm>
          <a:prstGeom prst="flowChartDocumen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/>
              <a:t>с</a:t>
            </a:r>
            <a:r>
              <a:rPr lang="ru-RU" b="1" dirty="0" smtClean="0"/>
              <a:t>лепое следование предписаниям организации</a:t>
            </a:r>
            <a:endParaRPr lang="ru-RU" b="1" dirty="0"/>
          </a:p>
        </p:txBody>
      </p:sp>
      <p:sp>
        <p:nvSpPr>
          <p:cNvPr id="9" name="Блок-схема: документ 8"/>
          <p:cNvSpPr/>
          <p:nvPr/>
        </p:nvSpPr>
        <p:spPr>
          <a:xfrm>
            <a:off x="5429256" y="3143248"/>
            <a:ext cx="2887160" cy="1000132"/>
          </a:xfrm>
          <a:prstGeom prst="flowChartDocumen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/>
              <a:t>п</a:t>
            </a:r>
            <a:r>
              <a:rPr lang="ru-RU" b="1" dirty="0" smtClean="0"/>
              <a:t>резрение к человеческой жизни</a:t>
            </a:r>
            <a:endParaRPr lang="ru-RU" b="1" dirty="0"/>
          </a:p>
        </p:txBody>
      </p:sp>
      <p:sp>
        <p:nvSpPr>
          <p:cNvPr id="11" name="Блок-схема: документ 10"/>
          <p:cNvSpPr/>
          <p:nvPr/>
        </p:nvSpPr>
        <p:spPr>
          <a:xfrm>
            <a:off x="5431536" y="4357694"/>
            <a:ext cx="2884880" cy="906970"/>
          </a:xfrm>
          <a:prstGeom prst="flowChartDocumen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/>
              <a:t>в</a:t>
            </a:r>
            <a:r>
              <a:rPr lang="ru-RU" b="1" dirty="0" smtClean="0"/>
              <a:t>ысокий уровень агрессии</a:t>
            </a:r>
            <a:endParaRPr lang="ru-RU" b="1" dirty="0"/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rot="5400000">
            <a:off x="3161099" y="3411141"/>
            <a:ext cx="2857520" cy="35719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endCxn id="6" idx="1"/>
          </p:cNvCxnSpPr>
          <p:nvPr/>
        </p:nvCxnSpPr>
        <p:spPr>
          <a:xfrm>
            <a:off x="3786182" y="2571744"/>
            <a:ext cx="1643074" cy="0"/>
          </a:xfrm>
          <a:prstGeom prst="straightConnector1">
            <a:avLst/>
          </a:prstGeom>
          <a:ln w="38100"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3786182" y="3571876"/>
            <a:ext cx="1643074" cy="1588"/>
          </a:xfrm>
          <a:prstGeom prst="straightConnector1">
            <a:avLst/>
          </a:prstGeom>
          <a:ln w="38100"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3786182" y="4857760"/>
            <a:ext cx="1643074" cy="1588"/>
          </a:xfrm>
          <a:prstGeom prst="straightConnector1">
            <a:avLst/>
          </a:prstGeom>
          <a:ln w="38100"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Управляющая кнопка: домой 17">
            <a:hlinkClick r:id="rId3" action="ppaction://hlinksldjump" highlightClick="1"/>
          </p:cNvPr>
          <p:cNvSpPr/>
          <p:nvPr/>
        </p:nvSpPr>
        <p:spPr>
          <a:xfrm>
            <a:off x="0" y="6244212"/>
            <a:ext cx="571504" cy="61378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0"/>
            <a:ext cx="8183880" cy="836712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/>
              </a:rPr>
              <a:t>Регулирование политического поведения</a:t>
            </a:r>
            <a:endParaRPr lang="ru-RU" sz="2400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4" name="Левая круглая скобка 3"/>
          <p:cNvSpPr/>
          <p:nvPr/>
        </p:nvSpPr>
        <p:spPr>
          <a:xfrm rot="16200000">
            <a:off x="4429124" y="-3143296"/>
            <a:ext cx="142876" cy="8429684"/>
          </a:xfrm>
          <a:prstGeom prst="leftBracket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с двумя вырезанными противолежащими углами 5"/>
          <p:cNvSpPr/>
          <p:nvPr/>
        </p:nvSpPr>
        <p:spPr>
          <a:xfrm>
            <a:off x="357158" y="1214422"/>
            <a:ext cx="2428892" cy="642942"/>
          </a:xfrm>
          <a:prstGeom prst="snip2DiagRect">
            <a:avLst>
              <a:gd name="adj1" fmla="val 0"/>
              <a:gd name="adj2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п</a:t>
            </a:r>
            <a:r>
              <a:rPr lang="ru-RU" dirty="0" smtClean="0"/>
              <a:t>равовое регулирование</a:t>
            </a:r>
            <a:endParaRPr lang="ru-RU" dirty="0"/>
          </a:p>
        </p:txBody>
      </p:sp>
      <p:sp>
        <p:nvSpPr>
          <p:cNvPr id="7" name="Блок-схема: документ 6"/>
          <p:cNvSpPr/>
          <p:nvPr/>
        </p:nvSpPr>
        <p:spPr>
          <a:xfrm>
            <a:off x="571472" y="1928802"/>
            <a:ext cx="2143140" cy="2428892"/>
          </a:xfrm>
          <a:prstGeom prst="flowChartDocumen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з</a:t>
            </a:r>
            <a:r>
              <a:rPr lang="ru-RU" sz="1400" dirty="0" smtClean="0"/>
              <a:t>аконы содержат нормы, которые в интересах безопасности устанавливают ограничения на использование гражданских прав и свобод</a:t>
            </a:r>
            <a:endParaRPr lang="ru-RU" sz="1400" dirty="0"/>
          </a:p>
        </p:txBody>
      </p:sp>
      <p:sp>
        <p:nvSpPr>
          <p:cNvPr id="8" name="Прямоугольник с двумя вырезанными противолежащими углами 7"/>
          <p:cNvSpPr/>
          <p:nvPr/>
        </p:nvSpPr>
        <p:spPr>
          <a:xfrm>
            <a:off x="3143240" y="1214422"/>
            <a:ext cx="2428892" cy="642942"/>
          </a:xfrm>
          <a:prstGeom prst="snip2DiagRect">
            <a:avLst>
              <a:gd name="adj1" fmla="val 0"/>
              <a:gd name="adj2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/>
              <a:t>у</a:t>
            </a:r>
            <a:r>
              <a:rPr lang="ru-RU" sz="1600" dirty="0" smtClean="0"/>
              <a:t>тверждение демократических ценностей</a:t>
            </a:r>
            <a:endParaRPr lang="ru-RU" sz="1600" dirty="0"/>
          </a:p>
        </p:txBody>
      </p:sp>
      <p:sp>
        <p:nvSpPr>
          <p:cNvPr id="10" name="Блок-схема: документ 9"/>
          <p:cNvSpPr/>
          <p:nvPr/>
        </p:nvSpPr>
        <p:spPr>
          <a:xfrm>
            <a:off x="3214678" y="1928802"/>
            <a:ext cx="2214578" cy="2357454"/>
          </a:xfrm>
          <a:prstGeom prst="flowChartDocumen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п</a:t>
            </a:r>
            <a:r>
              <a:rPr lang="ru-RU" sz="1400" dirty="0" smtClean="0"/>
              <a:t>олитические и моральные правила могут влиять на политическое  поведения тогда, когда они поддерживаются общественным мнением</a:t>
            </a:r>
            <a:endParaRPr lang="ru-RU" sz="1400" dirty="0"/>
          </a:p>
        </p:txBody>
      </p:sp>
      <p:sp>
        <p:nvSpPr>
          <p:cNvPr id="11" name="Прямоугольник с двумя вырезанными противолежащими углами 10"/>
          <p:cNvSpPr/>
          <p:nvPr/>
        </p:nvSpPr>
        <p:spPr>
          <a:xfrm>
            <a:off x="6143636" y="1214422"/>
            <a:ext cx="2357454" cy="642942"/>
          </a:xfrm>
          <a:prstGeom prst="snip2DiagRect">
            <a:avLst>
              <a:gd name="adj1" fmla="val 0"/>
              <a:gd name="adj2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/>
              <a:t>о</a:t>
            </a:r>
            <a:r>
              <a:rPr lang="ru-RU" sz="1600" dirty="0" smtClean="0"/>
              <a:t>рганизованность субъектов политики</a:t>
            </a:r>
            <a:endParaRPr lang="ru-RU" sz="1600" dirty="0"/>
          </a:p>
        </p:txBody>
      </p:sp>
      <p:sp>
        <p:nvSpPr>
          <p:cNvPr id="12" name="Блок-схема: документ 11"/>
          <p:cNvSpPr/>
          <p:nvPr/>
        </p:nvSpPr>
        <p:spPr>
          <a:xfrm>
            <a:off x="6215074" y="1928802"/>
            <a:ext cx="2357454" cy="2286016"/>
          </a:xfrm>
          <a:prstGeom prst="flowChartDocumen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н</a:t>
            </a:r>
            <a:r>
              <a:rPr lang="ru-RU" sz="1400" dirty="0" smtClean="0"/>
              <a:t>аличие организаций, деятельность которых соответствует требованиям закона увеличивает возможность регуляции  политической жизни</a:t>
            </a:r>
            <a:endParaRPr lang="ru-RU" sz="1400" dirty="0"/>
          </a:p>
        </p:txBody>
      </p:sp>
      <p:sp>
        <p:nvSpPr>
          <p:cNvPr id="13" name="Блок-схема: документ 12"/>
          <p:cNvSpPr/>
          <p:nvPr/>
        </p:nvSpPr>
        <p:spPr>
          <a:xfrm>
            <a:off x="500034" y="5357826"/>
            <a:ext cx="3786214" cy="1214446"/>
          </a:xfrm>
          <a:prstGeom prst="flowChartDocumen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делают политическое поведение более рациональным, предоставляют субъектам политики эффективные и цивилизованные способы достижения цели</a:t>
            </a:r>
            <a:endParaRPr lang="ru-RU" sz="1400" dirty="0"/>
          </a:p>
        </p:txBody>
      </p:sp>
      <p:sp>
        <p:nvSpPr>
          <p:cNvPr id="14" name="Прямоугольник с двумя вырезанными противолежащими углами 13"/>
          <p:cNvSpPr/>
          <p:nvPr/>
        </p:nvSpPr>
        <p:spPr>
          <a:xfrm>
            <a:off x="1043608" y="4357694"/>
            <a:ext cx="3171202" cy="857256"/>
          </a:xfrm>
          <a:prstGeom prst="snip2DiagRect">
            <a:avLst>
              <a:gd name="adj1" fmla="val 0"/>
              <a:gd name="adj2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п</a:t>
            </a:r>
            <a:r>
              <a:rPr lang="ru-RU" sz="1400" dirty="0" smtClean="0"/>
              <a:t>олитическое образование и распространение правдивой информации</a:t>
            </a:r>
            <a:endParaRPr lang="ru-RU" sz="1400" dirty="0"/>
          </a:p>
        </p:txBody>
      </p:sp>
      <p:sp>
        <p:nvSpPr>
          <p:cNvPr id="15" name="Прямоугольник с двумя вырезанными противолежащими углами 14"/>
          <p:cNvSpPr/>
          <p:nvPr/>
        </p:nvSpPr>
        <p:spPr>
          <a:xfrm>
            <a:off x="4857752" y="4357694"/>
            <a:ext cx="3098624" cy="785818"/>
          </a:xfrm>
          <a:prstGeom prst="snip2DiagRect">
            <a:avLst>
              <a:gd name="adj1" fmla="val 0"/>
              <a:gd name="adj2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п</a:t>
            </a:r>
            <a:r>
              <a:rPr lang="ru-RU" dirty="0" smtClean="0"/>
              <a:t>олитические лидеры</a:t>
            </a:r>
            <a:endParaRPr lang="ru-RU" dirty="0"/>
          </a:p>
        </p:txBody>
      </p:sp>
      <p:sp>
        <p:nvSpPr>
          <p:cNvPr id="17" name="Блок-схема: документ 16"/>
          <p:cNvSpPr/>
          <p:nvPr/>
        </p:nvSpPr>
        <p:spPr>
          <a:xfrm>
            <a:off x="4857752" y="5357826"/>
            <a:ext cx="3786214" cy="1143008"/>
          </a:xfrm>
          <a:prstGeom prst="flowChartDocumen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м</a:t>
            </a:r>
            <a:r>
              <a:rPr lang="ru-RU" sz="1400" dirty="0" smtClean="0"/>
              <a:t>ногое зависит от их умения снимать чрезмерную политическую напряженность и возбуждение массы, способности вести за собой последователей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262</TotalTime>
  <Words>589</Words>
  <Application>Microsoft Office PowerPoint</Application>
  <PresentationFormat>Экран (4:3)</PresentationFormat>
  <Paragraphs>114</Paragraphs>
  <Slides>13</Slides>
  <Notes>13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Аспект</vt:lpstr>
      <vt:lpstr>Политическое поведение</vt:lpstr>
      <vt:lpstr>План:</vt:lpstr>
      <vt:lpstr>Многообразие форм политического поведения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Политический терроризм</vt:lpstr>
      <vt:lpstr>Презентация PowerPoint</vt:lpstr>
      <vt:lpstr>Презентация PowerPoint</vt:lpstr>
      <vt:lpstr>Регулирование политического поведения</vt:lpstr>
    </vt:vector>
  </TitlesOfParts>
  <Company>2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ЗАЙКА</cp:lastModifiedBy>
  <cp:revision>32</cp:revision>
  <dcterms:created xsi:type="dcterms:W3CDTF">2011-12-28T13:30:28Z</dcterms:created>
  <dcterms:modified xsi:type="dcterms:W3CDTF">2013-08-19T22:08:34Z</dcterms:modified>
</cp:coreProperties>
</file>